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1" r:id="rId4"/>
    <p:sldId id="262" r:id="rId5"/>
    <p:sldId id="258" r:id="rId6"/>
    <p:sldId id="260" r:id="rId7"/>
    <p:sldId id="263" r:id="rId8"/>
    <p:sldId id="264" r:id="rId9"/>
  </p:sldIdLst>
  <p:sldSz cx="9144000" cy="6858000" type="screen4x3"/>
  <p:notesSz cx="6797675" cy="987425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333" autoAdjust="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8B45B-0F77-450E-9E43-D86DFAF29F02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89C59-5FCA-4A2F-8922-C8DE5455F0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533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89C59-5FCA-4A2F-8922-C8DE5455F079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3197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2017/10/18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报销单据规范填写\支出证明单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53" y="764704"/>
            <a:ext cx="7848872" cy="4640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箭头连接符 4"/>
          <p:cNvCxnSpPr/>
          <p:nvPr/>
        </p:nvCxnSpPr>
        <p:spPr>
          <a:xfrm>
            <a:off x="6516216" y="4973389"/>
            <a:ext cx="93610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5336875" y="4869160"/>
            <a:ext cx="655747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80839" y="576461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报销人签字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14138" y="5730783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证明人签字</a:t>
            </a:r>
            <a:endParaRPr lang="zh-CN" altLang="en-US" dirty="0"/>
          </a:p>
        </p:txBody>
      </p:sp>
      <p:cxnSp>
        <p:nvCxnSpPr>
          <p:cNvPr id="16" name="直接箭头连接符 15"/>
          <p:cNvCxnSpPr/>
          <p:nvPr/>
        </p:nvCxnSpPr>
        <p:spPr>
          <a:xfrm>
            <a:off x="3995936" y="4869160"/>
            <a:ext cx="504056" cy="891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96821" y="5718446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部门（二级学院）分管此项工作的中层干部审核签字</a:t>
            </a:r>
            <a:endParaRPr lang="zh-CN" altLang="en-US" sz="1600" dirty="0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2565742" y="4725144"/>
            <a:ext cx="13405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89053" y="5703149"/>
            <a:ext cx="2724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部门负责人审核签字，若部门负责人直接分管此项工作，无其他中层干部分管，则“复核”处无需签字</a:t>
            </a:r>
            <a:endParaRPr lang="zh-CN" alt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228824" y="93597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日常工作经费报销，单据签字区域划分（转账、公务卡报销，不含现金）：</a:t>
            </a:r>
            <a:endParaRPr lang="zh-CN" altLang="en-US" sz="2400" dirty="0"/>
          </a:p>
        </p:txBody>
      </p:sp>
      <p:cxnSp>
        <p:nvCxnSpPr>
          <p:cNvPr id="25" name="直接箭头连接符 24"/>
          <p:cNvCxnSpPr/>
          <p:nvPr/>
        </p:nvCxnSpPr>
        <p:spPr>
          <a:xfrm flipH="1">
            <a:off x="899592" y="2924944"/>
            <a:ext cx="1414123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-5604" y="2916785"/>
            <a:ext cx="98207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填写此项业务开支的部门预算科目名称，</a:t>
            </a:r>
            <a:r>
              <a:rPr lang="zh-CN" altLang="en-US" sz="1400" dirty="0"/>
              <a:t>例如：日常经费</a:t>
            </a:r>
            <a:r>
              <a:rPr lang="zh-CN" altLang="en-US" sz="1400" dirty="0" smtClean="0"/>
              <a:t>、学生</a:t>
            </a:r>
            <a:r>
              <a:rPr lang="zh-CN" altLang="en-US" sz="1400" dirty="0"/>
              <a:t>活动经费、教学业务经费</a:t>
            </a:r>
            <a:r>
              <a:rPr lang="zh-CN" altLang="en-US" sz="1400" dirty="0" smtClean="0"/>
              <a:t>等，此项由部门负责人在签字时直接填写</a:t>
            </a:r>
            <a:endParaRPr lang="zh-CN" altLang="en-US" sz="1400" dirty="0"/>
          </a:p>
        </p:txBody>
      </p:sp>
      <p:cxnSp>
        <p:nvCxnSpPr>
          <p:cNvPr id="3" name="直接箭头连接符 2"/>
          <p:cNvCxnSpPr/>
          <p:nvPr/>
        </p:nvCxnSpPr>
        <p:spPr>
          <a:xfrm flipH="1" flipV="1">
            <a:off x="4047415" y="1543655"/>
            <a:ext cx="1332148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13715" y="1023119"/>
            <a:ext cx="1826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1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-5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5</a:t>
            </a:r>
            <a:r>
              <a:rPr lang="zh-CN" altLang="en-US" sz="1400" dirty="0" smtClean="0"/>
              <a:t>万元）开支，部门分管校领导审核签字</a:t>
            </a:r>
            <a:endParaRPr lang="zh-CN" altLang="en-US" sz="1400" dirty="0"/>
          </a:p>
        </p:txBody>
      </p:sp>
      <p:sp>
        <p:nvSpPr>
          <p:cNvPr id="9" name="椭圆 8"/>
          <p:cNvSpPr/>
          <p:nvPr/>
        </p:nvSpPr>
        <p:spPr>
          <a:xfrm>
            <a:off x="5613045" y="1700808"/>
            <a:ext cx="1119195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此区域</a:t>
            </a:r>
            <a:endParaRPr lang="zh-CN" altLang="en-US" dirty="0"/>
          </a:p>
        </p:txBody>
      </p:sp>
      <p:sp>
        <p:nvSpPr>
          <p:cNvPr id="24" name="椭圆 23"/>
          <p:cNvSpPr/>
          <p:nvPr/>
        </p:nvSpPr>
        <p:spPr>
          <a:xfrm>
            <a:off x="6842908" y="1630164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5992622" y="1211960"/>
            <a:ext cx="991646" cy="4182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9992" y="764704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5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-30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万元）开支，财务分管校领导审核签字</a:t>
            </a:r>
            <a:endParaRPr lang="zh-CN" altLang="en-US" sz="1400" dirty="0"/>
          </a:p>
        </p:txBody>
      </p:sp>
      <p:sp>
        <p:nvSpPr>
          <p:cNvPr id="28" name="椭圆 27"/>
          <p:cNvSpPr/>
          <p:nvPr/>
        </p:nvSpPr>
        <p:spPr>
          <a:xfrm rot="5400000">
            <a:off x="7729735" y="2527608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7" name="直接箭头连接符 26"/>
          <p:cNvCxnSpPr>
            <a:stCxn id="28" idx="2"/>
          </p:cNvCxnSpPr>
          <p:nvPr/>
        </p:nvCxnSpPr>
        <p:spPr>
          <a:xfrm flipH="1" flipV="1">
            <a:off x="8286897" y="1630164"/>
            <a:ext cx="52250" cy="576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82841" y="438343"/>
            <a:ext cx="10081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万元以上（含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万元）开支，校长审核签字</a:t>
            </a:r>
            <a:endParaRPr lang="zh-CN" altLang="en-US" sz="1400" dirty="0"/>
          </a:p>
        </p:txBody>
      </p:sp>
      <p:sp>
        <p:nvSpPr>
          <p:cNvPr id="34" name="椭圆 33"/>
          <p:cNvSpPr/>
          <p:nvPr/>
        </p:nvSpPr>
        <p:spPr>
          <a:xfrm>
            <a:off x="6424670" y="3573016"/>
            <a:ext cx="1243674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27" name="直接箭头连接符 1026"/>
          <p:cNvCxnSpPr/>
          <p:nvPr/>
        </p:nvCxnSpPr>
        <p:spPr>
          <a:xfrm>
            <a:off x="7543865" y="4005064"/>
            <a:ext cx="412511" cy="935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/>
          <p:cNvSpPr txBox="1"/>
          <p:nvPr/>
        </p:nvSpPr>
        <p:spPr>
          <a:xfrm>
            <a:off x="7956376" y="4005064"/>
            <a:ext cx="9361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1</a:t>
            </a:r>
            <a:r>
              <a:rPr lang="zh-CN" altLang="en-US" sz="1400" dirty="0" smtClean="0"/>
              <a:t>万元以上（不含</a:t>
            </a:r>
            <a:r>
              <a:rPr lang="en-US" altLang="zh-CN" sz="1400" dirty="0" smtClean="0"/>
              <a:t>1</a:t>
            </a:r>
            <a:r>
              <a:rPr lang="zh-CN" altLang="en-US" sz="1400" dirty="0" smtClean="0"/>
              <a:t>万元）开支，财务处处长审核签字</a:t>
            </a:r>
            <a:endParaRPr lang="zh-CN" altLang="en-US" sz="1400" dirty="0"/>
          </a:p>
        </p:txBody>
      </p:sp>
      <p:sp>
        <p:nvSpPr>
          <p:cNvPr id="39" name="椭圆 38"/>
          <p:cNvSpPr/>
          <p:nvPr/>
        </p:nvSpPr>
        <p:spPr>
          <a:xfrm>
            <a:off x="2017581" y="1867691"/>
            <a:ext cx="985417" cy="41694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30" name="直接箭头连接符 1029"/>
          <p:cNvCxnSpPr/>
          <p:nvPr/>
        </p:nvCxnSpPr>
        <p:spPr>
          <a:xfrm flipH="1" flipV="1">
            <a:off x="1751986" y="1589269"/>
            <a:ext cx="254188" cy="2230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1" name="TextBox 1030"/>
          <p:cNvSpPr txBox="1"/>
          <p:nvPr/>
        </p:nvSpPr>
        <p:spPr>
          <a:xfrm>
            <a:off x="666817" y="1106944"/>
            <a:ext cx="14668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财务资产处单据初审人员审核签章</a:t>
            </a:r>
            <a:endParaRPr lang="zh-CN" altLang="en-US" sz="1400" dirty="0"/>
          </a:p>
        </p:txBody>
      </p:sp>
      <p:sp>
        <p:nvSpPr>
          <p:cNvPr id="43" name="椭圆 42"/>
          <p:cNvSpPr/>
          <p:nvPr/>
        </p:nvSpPr>
        <p:spPr>
          <a:xfrm>
            <a:off x="6457104" y="2538700"/>
            <a:ext cx="1054327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此区域</a:t>
            </a:r>
            <a:endParaRPr lang="zh-CN" altLang="en-US" dirty="0"/>
          </a:p>
        </p:txBody>
      </p:sp>
      <p:cxnSp>
        <p:nvCxnSpPr>
          <p:cNvPr id="1036" name="直接箭头连接符 1035"/>
          <p:cNvCxnSpPr>
            <a:endCxn id="1037" idx="3"/>
          </p:cNvCxnSpPr>
          <p:nvPr/>
        </p:nvCxnSpPr>
        <p:spPr>
          <a:xfrm flipH="1">
            <a:off x="4663484" y="3114764"/>
            <a:ext cx="1833870" cy="782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TextBox 1036"/>
          <p:cNvSpPr txBox="1"/>
          <p:nvPr/>
        </p:nvSpPr>
        <p:spPr>
          <a:xfrm>
            <a:off x="3513703" y="3419998"/>
            <a:ext cx="1149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政府采购相关业务，资产科负责老师签章确认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47515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报销单据规范填写\支出证明单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53" y="764704"/>
            <a:ext cx="7848872" cy="4640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箭头连接符 4"/>
          <p:cNvCxnSpPr/>
          <p:nvPr/>
        </p:nvCxnSpPr>
        <p:spPr>
          <a:xfrm>
            <a:off x="6516216" y="4973389"/>
            <a:ext cx="93610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5336875" y="4869160"/>
            <a:ext cx="655747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80839" y="576461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报销人签字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14138" y="5730783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证明人签字</a:t>
            </a:r>
            <a:endParaRPr lang="zh-CN" altLang="en-US" dirty="0"/>
          </a:p>
        </p:txBody>
      </p:sp>
      <p:cxnSp>
        <p:nvCxnSpPr>
          <p:cNvPr id="16" name="直接箭头连接符 15"/>
          <p:cNvCxnSpPr/>
          <p:nvPr/>
        </p:nvCxnSpPr>
        <p:spPr>
          <a:xfrm>
            <a:off x="3995936" y="4869160"/>
            <a:ext cx="504056" cy="891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96821" y="5718446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项目负责人审核签字</a:t>
            </a:r>
            <a:endParaRPr lang="zh-CN" altLang="en-US" sz="1600" dirty="0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2565742" y="4725144"/>
            <a:ext cx="13405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89053" y="5703149"/>
            <a:ext cx="2724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/>
              <a:t>项目</a:t>
            </a:r>
            <a:r>
              <a:rPr lang="zh-CN" altLang="en-US" sz="1400" dirty="0" smtClean="0"/>
              <a:t>负责人所在部门审核签字，若项目负责人与其所在部门负责人为同一人，则“复核”处无需签字</a:t>
            </a:r>
            <a:endParaRPr lang="zh-CN" alt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228824" y="93597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专项经费报销，单据签字区域划分（转账、公务卡报销，不含现金）：</a:t>
            </a:r>
            <a:endParaRPr lang="zh-CN" altLang="en-US" sz="2400" dirty="0"/>
          </a:p>
        </p:txBody>
      </p:sp>
      <p:cxnSp>
        <p:nvCxnSpPr>
          <p:cNvPr id="25" name="直接箭头连接符 24"/>
          <p:cNvCxnSpPr/>
          <p:nvPr/>
        </p:nvCxnSpPr>
        <p:spPr>
          <a:xfrm flipH="1">
            <a:off x="899592" y="2924944"/>
            <a:ext cx="1414123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5" y="3914901"/>
            <a:ext cx="9820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填写此项业务开支的专项经费名称，此项由项目负责人在签字时直接填写</a:t>
            </a:r>
            <a:endParaRPr lang="zh-CN" altLang="en-US" sz="1400" dirty="0"/>
          </a:p>
        </p:txBody>
      </p:sp>
      <p:cxnSp>
        <p:nvCxnSpPr>
          <p:cNvPr id="3" name="直接箭头连接符 2"/>
          <p:cNvCxnSpPr/>
          <p:nvPr/>
        </p:nvCxnSpPr>
        <p:spPr>
          <a:xfrm flipH="1" flipV="1">
            <a:off x="4047415" y="1543655"/>
            <a:ext cx="1332148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13715" y="1023119"/>
            <a:ext cx="1826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1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-5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5</a:t>
            </a:r>
            <a:r>
              <a:rPr lang="zh-CN" altLang="en-US" sz="1400" dirty="0" smtClean="0"/>
              <a:t>万元）开支，部门分管校领导审核签字</a:t>
            </a:r>
            <a:endParaRPr lang="zh-CN" altLang="en-US" sz="1400" dirty="0"/>
          </a:p>
        </p:txBody>
      </p:sp>
      <p:sp>
        <p:nvSpPr>
          <p:cNvPr id="9" name="椭圆 8"/>
          <p:cNvSpPr/>
          <p:nvPr/>
        </p:nvSpPr>
        <p:spPr>
          <a:xfrm>
            <a:off x="5613045" y="1700808"/>
            <a:ext cx="1119195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此区域</a:t>
            </a:r>
            <a:endParaRPr lang="zh-CN" altLang="en-US" dirty="0"/>
          </a:p>
        </p:txBody>
      </p:sp>
      <p:sp>
        <p:nvSpPr>
          <p:cNvPr id="24" name="椭圆 23"/>
          <p:cNvSpPr/>
          <p:nvPr/>
        </p:nvSpPr>
        <p:spPr>
          <a:xfrm>
            <a:off x="6842908" y="1630164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5992622" y="1211960"/>
            <a:ext cx="991646" cy="4182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9992" y="764704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5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-30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万元）开支，财务分管校领导审核签字</a:t>
            </a:r>
            <a:endParaRPr lang="zh-CN" altLang="en-US" sz="1400" dirty="0"/>
          </a:p>
        </p:txBody>
      </p:sp>
      <p:sp>
        <p:nvSpPr>
          <p:cNvPr id="28" name="椭圆 27"/>
          <p:cNvSpPr/>
          <p:nvPr/>
        </p:nvSpPr>
        <p:spPr>
          <a:xfrm rot="5400000">
            <a:off x="7729735" y="2527608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7" name="直接箭头连接符 26"/>
          <p:cNvCxnSpPr>
            <a:stCxn id="28" idx="2"/>
          </p:cNvCxnSpPr>
          <p:nvPr/>
        </p:nvCxnSpPr>
        <p:spPr>
          <a:xfrm flipH="1" flipV="1">
            <a:off x="8286897" y="1630164"/>
            <a:ext cx="52250" cy="576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82841" y="438343"/>
            <a:ext cx="10081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万元以上（含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万元）开支，校长审核签字</a:t>
            </a:r>
            <a:endParaRPr lang="zh-CN" altLang="en-US" sz="1400" dirty="0"/>
          </a:p>
        </p:txBody>
      </p:sp>
      <p:sp>
        <p:nvSpPr>
          <p:cNvPr id="34" name="椭圆 33"/>
          <p:cNvSpPr/>
          <p:nvPr/>
        </p:nvSpPr>
        <p:spPr>
          <a:xfrm>
            <a:off x="6424670" y="3573016"/>
            <a:ext cx="1243674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27" name="直接箭头连接符 1026"/>
          <p:cNvCxnSpPr/>
          <p:nvPr/>
        </p:nvCxnSpPr>
        <p:spPr>
          <a:xfrm>
            <a:off x="7543865" y="4005064"/>
            <a:ext cx="412511" cy="935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/>
          <p:cNvSpPr txBox="1"/>
          <p:nvPr/>
        </p:nvSpPr>
        <p:spPr>
          <a:xfrm>
            <a:off x="7956376" y="4005064"/>
            <a:ext cx="9361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1</a:t>
            </a:r>
            <a:r>
              <a:rPr lang="zh-CN" altLang="en-US" sz="1400" dirty="0" smtClean="0"/>
              <a:t>万元以上（不含</a:t>
            </a:r>
            <a:r>
              <a:rPr lang="en-US" altLang="zh-CN" sz="1400" dirty="0" smtClean="0"/>
              <a:t>1</a:t>
            </a:r>
            <a:r>
              <a:rPr lang="zh-CN" altLang="en-US" sz="1400" dirty="0" smtClean="0"/>
              <a:t>万元）开支，财务处处长审核签字</a:t>
            </a:r>
            <a:endParaRPr lang="zh-CN" altLang="en-US" sz="1400" dirty="0"/>
          </a:p>
        </p:txBody>
      </p:sp>
      <p:sp>
        <p:nvSpPr>
          <p:cNvPr id="39" name="椭圆 38"/>
          <p:cNvSpPr/>
          <p:nvPr/>
        </p:nvSpPr>
        <p:spPr>
          <a:xfrm>
            <a:off x="2017581" y="1867691"/>
            <a:ext cx="985417" cy="41694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30" name="直接箭头连接符 1029"/>
          <p:cNvCxnSpPr/>
          <p:nvPr/>
        </p:nvCxnSpPr>
        <p:spPr>
          <a:xfrm flipH="1" flipV="1">
            <a:off x="1751986" y="1589269"/>
            <a:ext cx="254188" cy="2230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1" name="TextBox 1030"/>
          <p:cNvSpPr txBox="1"/>
          <p:nvPr/>
        </p:nvSpPr>
        <p:spPr>
          <a:xfrm>
            <a:off x="666817" y="1106944"/>
            <a:ext cx="14668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财务资产处单据初审人员审核签章</a:t>
            </a:r>
            <a:endParaRPr lang="zh-CN" altLang="en-US" sz="1400" dirty="0"/>
          </a:p>
        </p:txBody>
      </p:sp>
      <p:sp>
        <p:nvSpPr>
          <p:cNvPr id="43" name="椭圆 42"/>
          <p:cNvSpPr/>
          <p:nvPr/>
        </p:nvSpPr>
        <p:spPr>
          <a:xfrm>
            <a:off x="6457104" y="2538700"/>
            <a:ext cx="1054327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此区域</a:t>
            </a:r>
            <a:endParaRPr lang="zh-CN" altLang="en-US" dirty="0"/>
          </a:p>
        </p:txBody>
      </p:sp>
      <p:cxnSp>
        <p:nvCxnSpPr>
          <p:cNvPr id="1036" name="直接箭头连接符 1035"/>
          <p:cNvCxnSpPr>
            <a:endCxn id="1037" idx="3"/>
          </p:cNvCxnSpPr>
          <p:nvPr/>
        </p:nvCxnSpPr>
        <p:spPr>
          <a:xfrm flipH="1">
            <a:off x="4663484" y="3114764"/>
            <a:ext cx="1833870" cy="782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TextBox 1036"/>
          <p:cNvSpPr txBox="1"/>
          <p:nvPr/>
        </p:nvSpPr>
        <p:spPr>
          <a:xfrm>
            <a:off x="3513703" y="3419998"/>
            <a:ext cx="1149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政府采购相关业务，资产科负责老师签章确认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48379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报销单据规范填写\支出证明单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53" y="764704"/>
            <a:ext cx="7848872" cy="4640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箭头连接符 4"/>
          <p:cNvCxnSpPr/>
          <p:nvPr/>
        </p:nvCxnSpPr>
        <p:spPr>
          <a:xfrm>
            <a:off x="6516216" y="4973389"/>
            <a:ext cx="93610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5336875" y="4869160"/>
            <a:ext cx="655747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80839" y="576461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报销人签字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14138" y="5730783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证明人签字</a:t>
            </a:r>
            <a:endParaRPr lang="zh-CN" altLang="en-US" dirty="0"/>
          </a:p>
        </p:txBody>
      </p:sp>
      <p:cxnSp>
        <p:nvCxnSpPr>
          <p:cNvPr id="16" name="直接箭头连接符 15"/>
          <p:cNvCxnSpPr/>
          <p:nvPr/>
        </p:nvCxnSpPr>
        <p:spPr>
          <a:xfrm>
            <a:off x="3995936" y="4869160"/>
            <a:ext cx="504056" cy="891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96821" y="5718446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部门（二级学院）分管此项工作的中层干部审核签字</a:t>
            </a:r>
            <a:endParaRPr lang="zh-CN" altLang="en-US" sz="1600" dirty="0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2565742" y="4725144"/>
            <a:ext cx="13405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89053" y="5703149"/>
            <a:ext cx="2724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部门负责人审核签字，若部门负责人直接分管此项工作，无其他中层干部分管，则“复核”处无需签字</a:t>
            </a:r>
            <a:endParaRPr lang="zh-CN" alt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228824" y="93597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日常工作经费开支现金报销，单据签字区域划分：</a:t>
            </a:r>
            <a:endParaRPr lang="zh-CN" altLang="en-US" sz="2400" dirty="0"/>
          </a:p>
        </p:txBody>
      </p:sp>
      <p:cxnSp>
        <p:nvCxnSpPr>
          <p:cNvPr id="25" name="直接箭头连接符 24"/>
          <p:cNvCxnSpPr/>
          <p:nvPr/>
        </p:nvCxnSpPr>
        <p:spPr>
          <a:xfrm flipH="1">
            <a:off x="899592" y="2924944"/>
            <a:ext cx="1414123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-5604" y="2916785"/>
            <a:ext cx="98207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填写此项业务开支的部门预算科目名称，</a:t>
            </a:r>
            <a:r>
              <a:rPr lang="zh-CN" altLang="en-US" sz="1400" dirty="0"/>
              <a:t>例如：日常经费</a:t>
            </a:r>
            <a:r>
              <a:rPr lang="zh-CN" altLang="en-US" sz="1400" dirty="0" smtClean="0"/>
              <a:t>、学生</a:t>
            </a:r>
            <a:r>
              <a:rPr lang="zh-CN" altLang="en-US" sz="1400" dirty="0"/>
              <a:t>活动经费、教学业务经费</a:t>
            </a:r>
            <a:r>
              <a:rPr lang="zh-CN" altLang="en-US" sz="1400" dirty="0" smtClean="0"/>
              <a:t>等，此项由部门负责人在签字时直接填写</a:t>
            </a:r>
            <a:endParaRPr lang="zh-CN" altLang="en-US" sz="1400" dirty="0"/>
          </a:p>
        </p:txBody>
      </p:sp>
      <p:cxnSp>
        <p:nvCxnSpPr>
          <p:cNvPr id="3" name="直接箭头连接符 2"/>
          <p:cNvCxnSpPr/>
          <p:nvPr/>
        </p:nvCxnSpPr>
        <p:spPr>
          <a:xfrm flipH="1" flipV="1">
            <a:off x="4047415" y="1543655"/>
            <a:ext cx="1332148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13715" y="1023119"/>
            <a:ext cx="1826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1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-5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5</a:t>
            </a:r>
            <a:r>
              <a:rPr lang="zh-CN" altLang="en-US" sz="1400" dirty="0" smtClean="0"/>
              <a:t>万元）开支，部门分管校领导审核签字</a:t>
            </a:r>
            <a:endParaRPr lang="zh-CN" altLang="en-US" sz="1400" dirty="0"/>
          </a:p>
        </p:txBody>
      </p:sp>
      <p:sp>
        <p:nvSpPr>
          <p:cNvPr id="9" name="椭圆 8"/>
          <p:cNvSpPr/>
          <p:nvPr/>
        </p:nvSpPr>
        <p:spPr>
          <a:xfrm>
            <a:off x="5613045" y="1700808"/>
            <a:ext cx="1119195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此区域</a:t>
            </a:r>
            <a:endParaRPr lang="zh-CN" altLang="en-US" dirty="0"/>
          </a:p>
        </p:txBody>
      </p:sp>
      <p:sp>
        <p:nvSpPr>
          <p:cNvPr id="24" name="椭圆 23"/>
          <p:cNvSpPr/>
          <p:nvPr/>
        </p:nvSpPr>
        <p:spPr>
          <a:xfrm>
            <a:off x="6842908" y="1630164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5992622" y="1211960"/>
            <a:ext cx="991646" cy="4182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9992" y="764704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5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-30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万元）开支，财务分管校领导审核签字</a:t>
            </a:r>
            <a:endParaRPr lang="zh-CN" altLang="en-US" sz="1400" dirty="0"/>
          </a:p>
        </p:txBody>
      </p:sp>
      <p:sp>
        <p:nvSpPr>
          <p:cNvPr id="28" name="椭圆 27"/>
          <p:cNvSpPr/>
          <p:nvPr/>
        </p:nvSpPr>
        <p:spPr>
          <a:xfrm rot="5400000">
            <a:off x="7729735" y="2527608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7" name="直接箭头连接符 26"/>
          <p:cNvCxnSpPr>
            <a:stCxn id="28" idx="2"/>
          </p:cNvCxnSpPr>
          <p:nvPr/>
        </p:nvCxnSpPr>
        <p:spPr>
          <a:xfrm flipH="1" flipV="1">
            <a:off x="8286897" y="1630164"/>
            <a:ext cx="52250" cy="576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82841" y="438343"/>
            <a:ext cx="10081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万元以上（含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万元）开支，校长审核签字</a:t>
            </a:r>
            <a:endParaRPr lang="zh-CN" altLang="en-US" sz="1400" dirty="0"/>
          </a:p>
        </p:txBody>
      </p:sp>
      <p:sp>
        <p:nvSpPr>
          <p:cNvPr id="34" name="椭圆 33"/>
          <p:cNvSpPr/>
          <p:nvPr/>
        </p:nvSpPr>
        <p:spPr>
          <a:xfrm>
            <a:off x="6424670" y="3573016"/>
            <a:ext cx="1243674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27" name="直接箭头连接符 1026"/>
          <p:cNvCxnSpPr/>
          <p:nvPr/>
        </p:nvCxnSpPr>
        <p:spPr>
          <a:xfrm>
            <a:off x="7543865" y="4005064"/>
            <a:ext cx="412511" cy="935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/>
          <p:cNvSpPr txBox="1"/>
          <p:nvPr/>
        </p:nvSpPr>
        <p:spPr>
          <a:xfrm>
            <a:off x="7956376" y="3773358"/>
            <a:ext cx="9361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500</a:t>
            </a:r>
            <a:r>
              <a:rPr lang="zh-CN" altLang="en-US" sz="1400" dirty="0" smtClean="0"/>
              <a:t>元以上（含</a:t>
            </a:r>
            <a:r>
              <a:rPr lang="en-US" altLang="zh-CN" sz="1400" dirty="0" smtClean="0"/>
              <a:t>500</a:t>
            </a:r>
            <a:r>
              <a:rPr lang="zh-CN" altLang="en-US" sz="1400" dirty="0" smtClean="0"/>
              <a:t>元）开支（差旅补贴除外），财务处处长审核签字</a:t>
            </a:r>
            <a:endParaRPr lang="zh-CN" altLang="en-US" sz="1400" dirty="0"/>
          </a:p>
        </p:txBody>
      </p:sp>
      <p:sp>
        <p:nvSpPr>
          <p:cNvPr id="39" name="椭圆 38"/>
          <p:cNvSpPr/>
          <p:nvPr/>
        </p:nvSpPr>
        <p:spPr>
          <a:xfrm>
            <a:off x="2017581" y="1867691"/>
            <a:ext cx="985417" cy="41694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30" name="直接箭头连接符 1029"/>
          <p:cNvCxnSpPr/>
          <p:nvPr/>
        </p:nvCxnSpPr>
        <p:spPr>
          <a:xfrm flipH="1" flipV="1">
            <a:off x="1751986" y="1589269"/>
            <a:ext cx="254188" cy="2230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1" name="TextBox 1030"/>
          <p:cNvSpPr txBox="1"/>
          <p:nvPr/>
        </p:nvSpPr>
        <p:spPr>
          <a:xfrm>
            <a:off x="666817" y="1106944"/>
            <a:ext cx="14668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财务资产处单据初审人员审核签章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75249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报销单据规范填写\支出证明单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53" y="764704"/>
            <a:ext cx="7848872" cy="4640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箭头连接符 4"/>
          <p:cNvCxnSpPr/>
          <p:nvPr/>
        </p:nvCxnSpPr>
        <p:spPr>
          <a:xfrm>
            <a:off x="6516216" y="4973389"/>
            <a:ext cx="93610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5336875" y="4869160"/>
            <a:ext cx="655747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80839" y="576461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报销人签字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14138" y="5730783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证明人签字</a:t>
            </a:r>
            <a:endParaRPr lang="zh-CN" altLang="en-US" dirty="0"/>
          </a:p>
        </p:txBody>
      </p:sp>
      <p:cxnSp>
        <p:nvCxnSpPr>
          <p:cNvPr id="16" name="直接箭头连接符 15"/>
          <p:cNvCxnSpPr/>
          <p:nvPr/>
        </p:nvCxnSpPr>
        <p:spPr>
          <a:xfrm>
            <a:off x="3995936" y="4869160"/>
            <a:ext cx="504056" cy="891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96821" y="5718446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项目负责人审核签字</a:t>
            </a:r>
            <a:endParaRPr lang="zh-CN" altLang="en-US" sz="1600" dirty="0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2565742" y="4725144"/>
            <a:ext cx="13405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89053" y="5703149"/>
            <a:ext cx="2724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/>
              <a:t>项目</a:t>
            </a:r>
            <a:r>
              <a:rPr lang="zh-CN" altLang="en-US" sz="1400" dirty="0" smtClean="0"/>
              <a:t>负责人所在部门审核签字，若项目负责人与其所在部门负责人为同一人，则“复核”处无需签字</a:t>
            </a:r>
            <a:endParaRPr lang="zh-CN" alt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228824" y="93597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专项经费开支现金报销，签字区域划分：</a:t>
            </a:r>
            <a:endParaRPr lang="zh-CN" altLang="en-US" sz="2400" dirty="0"/>
          </a:p>
        </p:txBody>
      </p:sp>
      <p:cxnSp>
        <p:nvCxnSpPr>
          <p:cNvPr id="25" name="直接箭头连接符 24"/>
          <p:cNvCxnSpPr/>
          <p:nvPr/>
        </p:nvCxnSpPr>
        <p:spPr>
          <a:xfrm flipH="1">
            <a:off x="899592" y="2924944"/>
            <a:ext cx="1414123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5" y="3645024"/>
            <a:ext cx="9820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填写此项业务开支的专项经费名称，此项由项目负责人在签字时直接填写</a:t>
            </a:r>
            <a:endParaRPr lang="zh-CN" altLang="en-US" sz="1400" dirty="0"/>
          </a:p>
        </p:txBody>
      </p:sp>
      <p:cxnSp>
        <p:nvCxnSpPr>
          <p:cNvPr id="3" name="直接箭头连接符 2"/>
          <p:cNvCxnSpPr/>
          <p:nvPr/>
        </p:nvCxnSpPr>
        <p:spPr>
          <a:xfrm flipH="1" flipV="1">
            <a:off x="4047415" y="1543655"/>
            <a:ext cx="1332148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13715" y="1023119"/>
            <a:ext cx="1826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1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-5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5</a:t>
            </a:r>
            <a:r>
              <a:rPr lang="zh-CN" altLang="en-US" sz="1400" dirty="0" smtClean="0"/>
              <a:t>万元）开支，部门分管校领导审核签字</a:t>
            </a:r>
            <a:endParaRPr lang="zh-CN" altLang="en-US" sz="1400" dirty="0"/>
          </a:p>
        </p:txBody>
      </p:sp>
      <p:sp>
        <p:nvSpPr>
          <p:cNvPr id="9" name="椭圆 8"/>
          <p:cNvSpPr/>
          <p:nvPr/>
        </p:nvSpPr>
        <p:spPr>
          <a:xfrm>
            <a:off x="5613045" y="1700808"/>
            <a:ext cx="1119195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此区域</a:t>
            </a:r>
            <a:endParaRPr lang="zh-CN" altLang="en-US" dirty="0"/>
          </a:p>
        </p:txBody>
      </p:sp>
      <p:sp>
        <p:nvSpPr>
          <p:cNvPr id="24" name="椭圆 23"/>
          <p:cNvSpPr/>
          <p:nvPr/>
        </p:nvSpPr>
        <p:spPr>
          <a:xfrm>
            <a:off x="6842908" y="1630164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5992622" y="1211960"/>
            <a:ext cx="991646" cy="4182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9992" y="764704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5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-30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万元）开支，财务分管校领导审核签字</a:t>
            </a:r>
            <a:endParaRPr lang="zh-CN" altLang="en-US" sz="1400" dirty="0"/>
          </a:p>
        </p:txBody>
      </p:sp>
      <p:sp>
        <p:nvSpPr>
          <p:cNvPr id="28" name="椭圆 27"/>
          <p:cNvSpPr/>
          <p:nvPr/>
        </p:nvSpPr>
        <p:spPr>
          <a:xfrm rot="5400000">
            <a:off x="7729735" y="2527608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7" name="直接箭头连接符 26"/>
          <p:cNvCxnSpPr>
            <a:stCxn id="28" idx="2"/>
          </p:cNvCxnSpPr>
          <p:nvPr/>
        </p:nvCxnSpPr>
        <p:spPr>
          <a:xfrm flipH="1" flipV="1">
            <a:off x="8286897" y="1630164"/>
            <a:ext cx="52250" cy="576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82841" y="438343"/>
            <a:ext cx="10081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万元以上（含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万元）开支，校长审核签字</a:t>
            </a:r>
            <a:endParaRPr lang="zh-CN" altLang="en-US" sz="1400" dirty="0"/>
          </a:p>
        </p:txBody>
      </p:sp>
      <p:sp>
        <p:nvSpPr>
          <p:cNvPr id="34" name="椭圆 33"/>
          <p:cNvSpPr/>
          <p:nvPr/>
        </p:nvSpPr>
        <p:spPr>
          <a:xfrm>
            <a:off x="6424670" y="3573016"/>
            <a:ext cx="1243674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27" name="直接箭头连接符 1026"/>
          <p:cNvCxnSpPr/>
          <p:nvPr/>
        </p:nvCxnSpPr>
        <p:spPr>
          <a:xfrm>
            <a:off x="7543865" y="4005064"/>
            <a:ext cx="412511" cy="935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/>
          <p:cNvSpPr txBox="1"/>
          <p:nvPr/>
        </p:nvSpPr>
        <p:spPr>
          <a:xfrm>
            <a:off x="7956376" y="4005064"/>
            <a:ext cx="9361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500</a:t>
            </a:r>
            <a:r>
              <a:rPr lang="zh-CN" altLang="en-US" sz="1400" dirty="0" smtClean="0"/>
              <a:t>元以上（含</a:t>
            </a:r>
            <a:r>
              <a:rPr lang="en-US" altLang="zh-CN" sz="1400" dirty="0" smtClean="0"/>
              <a:t>500</a:t>
            </a:r>
            <a:r>
              <a:rPr lang="zh-CN" altLang="en-US" sz="1400" dirty="0" smtClean="0"/>
              <a:t>元）开支（差旅补贴除外），财务处处长审核签字</a:t>
            </a:r>
            <a:endParaRPr lang="zh-CN" altLang="en-US" sz="1400" dirty="0"/>
          </a:p>
        </p:txBody>
      </p:sp>
      <p:sp>
        <p:nvSpPr>
          <p:cNvPr id="39" name="椭圆 38"/>
          <p:cNvSpPr/>
          <p:nvPr/>
        </p:nvSpPr>
        <p:spPr>
          <a:xfrm>
            <a:off x="2017581" y="1867691"/>
            <a:ext cx="985417" cy="41694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30" name="直接箭头连接符 1029"/>
          <p:cNvCxnSpPr/>
          <p:nvPr/>
        </p:nvCxnSpPr>
        <p:spPr>
          <a:xfrm flipH="1" flipV="1">
            <a:off x="1751986" y="1589269"/>
            <a:ext cx="254188" cy="2230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1" name="TextBox 1030"/>
          <p:cNvSpPr txBox="1"/>
          <p:nvPr/>
        </p:nvSpPr>
        <p:spPr>
          <a:xfrm>
            <a:off x="666817" y="1106944"/>
            <a:ext cx="14668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财务资产处单据初审人员审核签章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77235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istrator\Desktop\报销单据规范填写\差旅费报销单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42652"/>
            <a:ext cx="7920880" cy="4799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箭头连接符 4"/>
          <p:cNvCxnSpPr/>
          <p:nvPr/>
        </p:nvCxnSpPr>
        <p:spPr>
          <a:xfrm>
            <a:off x="7020272" y="5529391"/>
            <a:ext cx="93610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812360" y="639348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报销人签字</a:t>
            </a:r>
            <a:endParaRPr lang="zh-CN" altLang="en-US" dirty="0"/>
          </a:p>
        </p:txBody>
      </p:sp>
      <p:cxnSp>
        <p:nvCxnSpPr>
          <p:cNvPr id="7" name="直接箭头连接符 6"/>
          <p:cNvCxnSpPr/>
          <p:nvPr/>
        </p:nvCxnSpPr>
        <p:spPr>
          <a:xfrm>
            <a:off x="3918886" y="5455137"/>
            <a:ext cx="1018196" cy="713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76056" y="5956418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部门（二级学院）分管此项工作的中层干部审核签字</a:t>
            </a:r>
            <a:endParaRPr lang="zh-CN" altLang="en-US" sz="1600" dirty="0"/>
          </a:p>
        </p:txBody>
      </p:sp>
      <p:cxnSp>
        <p:nvCxnSpPr>
          <p:cNvPr id="10" name="直接箭头连接符 9"/>
          <p:cNvCxnSpPr/>
          <p:nvPr/>
        </p:nvCxnSpPr>
        <p:spPr>
          <a:xfrm>
            <a:off x="2339752" y="5510422"/>
            <a:ext cx="360040" cy="5816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672089" y="5956418"/>
            <a:ext cx="2724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部门负责人审核签字，若部门负责人直接分管此项工作，无其他中层干部分管，则“复核”处无需签字</a:t>
            </a:r>
            <a:endParaRPr lang="zh-CN" altLang="en-US" sz="1400" dirty="0"/>
          </a:p>
        </p:txBody>
      </p:sp>
      <p:sp>
        <p:nvSpPr>
          <p:cNvPr id="13" name="椭圆 12"/>
          <p:cNvSpPr/>
          <p:nvPr/>
        </p:nvSpPr>
        <p:spPr>
          <a:xfrm>
            <a:off x="836543" y="2099739"/>
            <a:ext cx="985417" cy="41694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直接箭头连接符 13"/>
          <p:cNvCxnSpPr/>
          <p:nvPr/>
        </p:nvCxnSpPr>
        <p:spPr>
          <a:xfrm flipH="1">
            <a:off x="719861" y="2534407"/>
            <a:ext cx="453098" cy="3419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591" y="2516680"/>
            <a:ext cx="86390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财务资产处单据初审人员审核签章</a:t>
            </a:r>
            <a:endParaRPr lang="zh-CN" altLang="en-US" sz="1400" dirty="0"/>
          </a:p>
        </p:txBody>
      </p:sp>
      <p:sp>
        <p:nvSpPr>
          <p:cNvPr id="16" name="椭圆 15"/>
          <p:cNvSpPr/>
          <p:nvPr/>
        </p:nvSpPr>
        <p:spPr>
          <a:xfrm>
            <a:off x="2210251" y="1700778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416132" y="1279463"/>
            <a:ext cx="1826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1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-5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5</a:t>
            </a:r>
            <a:r>
              <a:rPr lang="zh-CN" altLang="en-US" sz="1400" dirty="0" smtClean="0"/>
              <a:t>万元）开支，部门分管校领导审核签字</a:t>
            </a:r>
            <a:endParaRPr lang="zh-CN" altLang="en-US" sz="1400" dirty="0"/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1858176" y="1988810"/>
            <a:ext cx="357766" cy="110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5781398" y="1700778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1" name="直接箭头连接符 20"/>
          <p:cNvCxnSpPr>
            <a:stCxn id="20" idx="2"/>
          </p:cNvCxnSpPr>
          <p:nvPr/>
        </p:nvCxnSpPr>
        <p:spPr>
          <a:xfrm flipH="1" flipV="1">
            <a:off x="5228573" y="1761944"/>
            <a:ext cx="552825" cy="226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18886" y="1048357"/>
            <a:ext cx="14401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5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-30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万元）开支，财务分管校领导审核签字</a:t>
            </a:r>
            <a:endParaRPr lang="zh-CN" altLang="en-US" sz="1400" dirty="0"/>
          </a:p>
        </p:txBody>
      </p:sp>
      <p:sp>
        <p:nvSpPr>
          <p:cNvPr id="33" name="椭圆 32"/>
          <p:cNvSpPr/>
          <p:nvPr/>
        </p:nvSpPr>
        <p:spPr>
          <a:xfrm>
            <a:off x="7346964" y="1720515"/>
            <a:ext cx="1401500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7545631" y="201637"/>
            <a:ext cx="10081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万元以上（含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万元）开支，校长审核签字</a:t>
            </a:r>
            <a:endParaRPr lang="zh-CN" altLang="en-US" sz="1400" dirty="0"/>
          </a:p>
        </p:txBody>
      </p:sp>
      <p:cxnSp>
        <p:nvCxnSpPr>
          <p:cNvPr id="35" name="直接箭头连接符 34"/>
          <p:cNvCxnSpPr>
            <a:stCxn id="33" idx="0"/>
          </p:cNvCxnSpPr>
          <p:nvPr/>
        </p:nvCxnSpPr>
        <p:spPr>
          <a:xfrm flipH="1" flipV="1">
            <a:off x="8021589" y="1291627"/>
            <a:ext cx="26125" cy="428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椭圆 36"/>
          <p:cNvSpPr/>
          <p:nvPr/>
        </p:nvSpPr>
        <p:spPr>
          <a:xfrm>
            <a:off x="7020272" y="4365104"/>
            <a:ext cx="1001318" cy="432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直接箭头连接符 37"/>
          <p:cNvCxnSpPr>
            <a:stCxn id="37" idx="5"/>
          </p:cNvCxnSpPr>
          <p:nvPr/>
        </p:nvCxnSpPr>
        <p:spPr>
          <a:xfrm>
            <a:off x="7874950" y="4733880"/>
            <a:ext cx="369458" cy="1567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176344" y="4733880"/>
            <a:ext cx="9361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1</a:t>
            </a:r>
            <a:r>
              <a:rPr lang="zh-CN" altLang="en-US" sz="1400" dirty="0" smtClean="0"/>
              <a:t>万元以上（不含</a:t>
            </a:r>
            <a:r>
              <a:rPr lang="en-US" altLang="zh-CN" sz="1400" dirty="0" smtClean="0"/>
              <a:t>1</a:t>
            </a:r>
            <a:r>
              <a:rPr lang="zh-CN" altLang="en-US" sz="1400" dirty="0" smtClean="0"/>
              <a:t>万元）开支，财务处处长审核签字</a:t>
            </a:r>
            <a:endParaRPr lang="zh-CN" alt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228824" y="93597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日常工作经费开支差旅费，报销单据签字区域划分：</a:t>
            </a:r>
            <a:endParaRPr lang="zh-CN" altLang="en-US" sz="2400" dirty="0"/>
          </a:p>
        </p:txBody>
      </p:sp>
      <p:sp>
        <p:nvSpPr>
          <p:cNvPr id="48" name="椭圆 47"/>
          <p:cNvSpPr/>
          <p:nvPr/>
        </p:nvSpPr>
        <p:spPr>
          <a:xfrm>
            <a:off x="1475656" y="4365104"/>
            <a:ext cx="3312368" cy="36877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9" name="直接箭头连接符 48"/>
          <p:cNvCxnSpPr/>
          <p:nvPr/>
        </p:nvCxnSpPr>
        <p:spPr>
          <a:xfrm flipH="1">
            <a:off x="1172959" y="4733881"/>
            <a:ext cx="649002" cy="721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15239" y="3842193"/>
            <a:ext cx="98207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填写此项业务开支的部门预算科目名称，</a:t>
            </a:r>
            <a:r>
              <a:rPr lang="zh-CN" altLang="en-US" sz="1400" dirty="0"/>
              <a:t>例如：日常经费</a:t>
            </a:r>
            <a:r>
              <a:rPr lang="zh-CN" altLang="en-US" sz="1400" dirty="0" smtClean="0"/>
              <a:t>、学生</a:t>
            </a:r>
            <a:r>
              <a:rPr lang="zh-CN" altLang="en-US" sz="1400" dirty="0"/>
              <a:t>活动经费、教学业务经费</a:t>
            </a:r>
            <a:r>
              <a:rPr lang="zh-CN" altLang="en-US" sz="1400" dirty="0" smtClean="0"/>
              <a:t>等，此项由部门负责人在签字时直接填写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894991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istrator\Desktop\报销单据规范填写\差旅费报销单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42652"/>
            <a:ext cx="7920880" cy="4799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箭头连接符 4"/>
          <p:cNvCxnSpPr/>
          <p:nvPr/>
        </p:nvCxnSpPr>
        <p:spPr>
          <a:xfrm>
            <a:off x="7020272" y="5529391"/>
            <a:ext cx="93610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812360" y="639348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报销人签字</a:t>
            </a:r>
            <a:endParaRPr lang="zh-CN" altLang="en-US" dirty="0"/>
          </a:p>
        </p:txBody>
      </p:sp>
      <p:cxnSp>
        <p:nvCxnSpPr>
          <p:cNvPr id="7" name="直接箭头连接符 6"/>
          <p:cNvCxnSpPr/>
          <p:nvPr/>
        </p:nvCxnSpPr>
        <p:spPr>
          <a:xfrm>
            <a:off x="3918886" y="5455137"/>
            <a:ext cx="1018196" cy="713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04048" y="6073245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/>
              <a:t>项目负责人审核签字</a:t>
            </a:r>
          </a:p>
        </p:txBody>
      </p:sp>
      <p:cxnSp>
        <p:nvCxnSpPr>
          <p:cNvPr id="10" name="直接箭头连接符 9"/>
          <p:cNvCxnSpPr/>
          <p:nvPr/>
        </p:nvCxnSpPr>
        <p:spPr>
          <a:xfrm>
            <a:off x="2339752" y="5510422"/>
            <a:ext cx="360040" cy="5816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672089" y="5956418"/>
            <a:ext cx="2724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/>
              <a:t>项目负责人所在部门审核签字，若项目负责人与其所在部门负责人为同一人，则“复核”处无需签字</a:t>
            </a:r>
          </a:p>
        </p:txBody>
      </p:sp>
      <p:sp>
        <p:nvSpPr>
          <p:cNvPr id="13" name="椭圆 12"/>
          <p:cNvSpPr/>
          <p:nvPr/>
        </p:nvSpPr>
        <p:spPr>
          <a:xfrm>
            <a:off x="836543" y="2099739"/>
            <a:ext cx="985417" cy="41694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直接箭头连接符 13"/>
          <p:cNvCxnSpPr/>
          <p:nvPr/>
        </p:nvCxnSpPr>
        <p:spPr>
          <a:xfrm flipH="1">
            <a:off x="719861" y="2534407"/>
            <a:ext cx="453098" cy="3419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7449" y="2744346"/>
            <a:ext cx="86390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财务资产处单据初审人员审核签章</a:t>
            </a:r>
            <a:endParaRPr lang="zh-CN" altLang="en-US" sz="1400" dirty="0"/>
          </a:p>
        </p:txBody>
      </p:sp>
      <p:sp>
        <p:nvSpPr>
          <p:cNvPr id="16" name="椭圆 15"/>
          <p:cNvSpPr/>
          <p:nvPr/>
        </p:nvSpPr>
        <p:spPr>
          <a:xfrm>
            <a:off x="2210251" y="1700778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416132" y="1279463"/>
            <a:ext cx="1826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1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-5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5</a:t>
            </a:r>
            <a:r>
              <a:rPr lang="zh-CN" altLang="en-US" sz="1400" dirty="0" smtClean="0"/>
              <a:t>万元）开支，部门分管校领导审核签字</a:t>
            </a:r>
            <a:endParaRPr lang="zh-CN" altLang="en-US" sz="1400" dirty="0"/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1858176" y="1988810"/>
            <a:ext cx="357766" cy="110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5781398" y="1700778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1" name="直接箭头连接符 20"/>
          <p:cNvCxnSpPr>
            <a:stCxn id="20" idx="2"/>
          </p:cNvCxnSpPr>
          <p:nvPr/>
        </p:nvCxnSpPr>
        <p:spPr>
          <a:xfrm flipH="1" flipV="1">
            <a:off x="5228573" y="1761944"/>
            <a:ext cx="552825" cy="226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18886" y="1048357"/>
            <a:ext cx="14401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5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-30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万元）开支，财务分管校领导审核签字</a:t>
            </a:r>
            <a:endParaRPr lang="zh-CN" altLang="en-US" sz="1400" dirty="0"/>
          </a:p>
        </p:txBody>
      </p:sp>
      <p:sp>
        <p:nvSpPr>
          <p:cNvPr id="33" name="椭圆 32"/>
          <p:cNvSpPr/>
          <p:nvPr/>
        </p:nvSpPr>
        <p:spPr>
          <a:xfrm>
            <a:off x="7346964" y="1720515"/>
            <a:ext cx="1401500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7545631" y="201637"/>
            <a:ext cx="10081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万元以上（含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万元）开支，校长审核签字</a:t>
            </a:r>
            <a:endParaRPr lang="zh-CN" altLang="en-US" sz="1400" dirty="0"/>
          </a:p>
        </p:txBody>
      </p:sp>
      <p:cxnSp>
        <p:nvCxnSpPr>
          <p:cNvPr id="35" name="直接箭头连接符 34"/>
          <p:cNvCxnSpPr>
            <a:stCxn id="33" idx="0"/>
          </p:cNvCxnSpPr>
          <p:nvPr/>
        </p:nvCxnSpPr>
        <p:spPr>
          <a:xfrm flipH="1" flipV="1">
            <a:off x="8021589" y="1291627"/>
            <a:ext cx="26125" cy="428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椭圆 36"/>
          <p:cNvSpPr/>
          <p:nvPr/>
        </p:nvSpPr>
        <p:spPr>
          <a:xfrm>
            <a:off x="7020272" y="4365104"/>
            <a:ext cx="1001318" cy="432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直接箭头连接符 37"/>
          <p:cNvCxnSpPr>
            <a:stCxn id="37" idx="5"/>
          </p:cNvCxnSpPr>
          <p:nvPr/>
        </p:nvCxnSpPr>
        <p:spPr>
          <a:xfrm>
            <a:off x="7874950" y="4733880"/>
            <a:ext cx="369458" cy="1567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176344" y="4733880"/>
            <a:ext cx="9361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1</a:t>
            </a:r>
            <a:r>
              <a:rPr lang="zh-CN" altLang="en-US" sz="1400" dirty="0" smtClean="0"/>
              <a:t>万元以上（不含</a:t>
            </a:r>
            <a:r>
              <a:rPr lang="en-US" altLang="zh-CN" sz="1400" dirty="0" smtClean="0"/>
              <a:t>1</a:t>
            </a:r>
            <a:r>
              <a:rPr lang="zh-CN" altLang="en-US" sz="1400" dirty="0" smtClean="0"/>
              <a:t>万元）开支，财务处处长审核签字</a:t>
            </a:r>
            <a:endParaRPr lang="zh-CN" alt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228824" y="93597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专项经费开支差旅费，报销单据签字区域划分：</a:t>
            </a:r>
            <a:endParaRPr lang="zh-CN" altLang="en-US" sz="2400" dirty="0"/>
          </a:p>
        </p:txBody>
      </p:sp>
      <p:sp>
        <p:nvSpPr>
          <p:cNvPr id="48" name="椭圆 47"/>
          <p:cNvSpPr/>
          <p:nvPr/>
        </p:nvSpPr>
        <p:spPr>
          <a:xfrm>
            <a:off x="1475656" y="4365104"/>
            <a:ext cx="3312368" cy="36877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9" name="直接箭头连接符 48"/>
          <p:cNvCxnSpPr/>
          <p:nvPr/>
        </p:nvCxnSpPr>
        <p:spPr>
          <a:xfrm flipH="1">
            <a:off x="1172959" y="4733881"/>
            <a:ext cx="649002" cy="721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66451" y="4797152"/>
            <a:ext cx="9820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/>
              <a:t>填写此项业务开支的专项经费名称，此项由项目负责人在签字时直接填写</a:t>
            </a:r>
          </a:p>
        </p:txBody>
      </p:sp>
    </p:spTree>
    <p:extLst>
      <p:ext uri="{BB962C8B-B14F-4D97-AF65-F5344CB8AC3E}">
        <p14:creationId xmlns:p14="http://schemas.microsoft.com/office/powerpoint/2010/main" val="1853769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报销单据规范填写\支出证明单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53" y="764704"/>
            <a:ext cx="7848872" cy="4640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箭头连接符 4"/>
          <p:cNvCxnSpPr/>
          <p:nvPr/>
        </p:nvCxnSpPr>
        <p:spPr>
          <a:xfrm>
            <a:off x="6516216" y="4973389"/>
            <a:ext cx="93610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5336875" y="4869160"/>
            <a:ext cx="655747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80839" y="576461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报销人签字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14138" y="5730783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证明人签字</a:t>
            </a:r>
            <a:endParaRPr lang="zh-CN" altLang="en-US" dirty="0"/>
          </a:p>
        </p:txBody>
      </p:sp>
      <p:cxnSp>
        <p:nvCxnSpPr>
          <p:cNvPr id="16" name="直接箭头连接符 15"/>
          <p:cNvCxnSpPr/>
          <p:nvPr/>
        </p:nvCxnSpPr>
        <p:spPr>
          <a:xfrm>
            <a:off x="3995936" y="4869160"/>
            <a:ext cx="504056" cy="891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96821" y="5718446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部门（二级学院）分管此项工作的中层干部审核签字</a:t>
            </a:r>
            <a:endParaRPr lang="zh-CN" altLang="en-US" sz="1600" dirty="0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2565742" y="4725144"/>
            <a:ext cx="13405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89053" y="5703149"/>
            <a:ext cx="2724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部门负责人审核签字，若部门负责人直接分管此项工作，无其他中层干部分管，则“复核”处无需签字</a:t>
            </a:r>
            <a:endParaRPr lang="zh-CN" alt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228824" y="93597"/>
            <a:ext cx="54726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其他人员经费</a:t>
            </a:r>
            <a:r>
              <a:rPr lang="zh-CN" altLang="en-US" sz="2000" dirty="0"/>
              <a:t>报销（课酬、考务费、合同制人员加班费、校外人员</a:t>
            </a:r>
            <a:r>
              <a:rPr lang="zh-CN" altLang="en-US" sz="2000" dirty="0" smtClean="0"/>
              <a:t>劳务费</a:t>
            </a:r>
            <a:r>
              <a:rPr lang="zh-CN" altLang="en-US" sz="2000" dirty="0"/>
              <a:t>等</a:t>
            </a:r>
            <a:r>
              <a:rPr lang="zh-CN" altLang="en-US" sz="2000" dirty="0" smtClean="0"/>
              <a:t>） </a:t>
            </a:r>
            <a:r>
              <a:rPr lang="zh-CN" altLang="en-US" sz="2000" dirty="0"/>
              <a:t>，</a:t>
            </a:r>
            <a:r>
              <a:rPr lang="zh-CN" altLang="en-US" sz="2000" dirty="0" smtClean="0"/>
              <a:t>单据签字区域划分：</a:t>
            </a:r>
            <a:endParaRPr lang="zh-CN" altLang="en-US" sz="2000" dirty="0"/>
          </a:p>
        </p:txBody>
      </p:sp>
      <p:cxnSp>
        <p:nvCxnSpPr>
          <p:cNvPr id="25" name="直接箭头连接符 24"/>
          <p:cNvCxnSpPr/>
          <p:nvPr/>
        </p:nvCxnSpPr>
        <p:spPr>
          <a:xfrm flipH="1">
            <a:off x="899592" y="2924944"/>
            <a:ext cx="1414123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-5604" y="2916785"/>
            <a:ext cx="98207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填写此项业务开支的部门预算科目名称，</a:t>
            </a:r>
            <a:r>
              <a:rPr lang="zh-CN" altLang="en-US" sz="1400" dirty="0"/>
              <a:t>例如：日常经费</a:t>
            </a:r>
            <a:r>
              <a:rPr lang="zh-CN" altLang="en-US" sz="1400" dirty="0" smtClean="0"/>
              <a:t>、学生</a:t>
            </a:r>
            <a:r>
              <a:rPr lang="zh-CN" altLang="en-US" sz="1400" dirty="0"/>
              <a:t>活动经费、教学业务经费</a:t>
            </a:r>
            <a:r>
              <a:rPr lang="zh-CN" altLang="en-US" sz="1400" dirty="0" smtClean="0"/>
              <a:t>等，此项由部门负责人在签字时直接填写</a:t>
            </a:r>
            <a:endParaRPr lang="zh-CN" altLang="en-US" sz="1400" dirty="0"/>
          </a:p>
        </p:txBody>
      </p:sp>
      <p:cxnSp>
        <p:nvCxnSpPr>
          <p:cNvPr id="3" name="直接箭头连接符 2"/>
          <p:cNvCxnSpPr/>
          <p:nvPr/>
        </p:nvCxnSpPr>
        <p:spPr>
          <a:xfrm flipH="1" flipV="1">
            <a:off x="4047415" y="1543655"/>
            <a:ext cx="1332148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07244" y="913584"/>
            <a:ext cx="1826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人员经费开支（无论金额大小），部门分管校领导审核签字</a:t>
            </a:r>
            <a:endParaRPr lang="zh-CN" altLang="en-US" sz="1400" dirty="0"/>
          </a:p>
        </p:txBody>
      </p:sp>
      <p:sp>
        <p:nvSpPr>
          <p:cNvPr id="9" name="椭圆 8"/>
          <p:cNvSpPr/>
          <p:nvPr/>
        </p:nvSpPr>
        <p:spPr>
          <a:xfrm>
            <a:off x="5613045" y="1700808"/>
            <a:ext cx="1119195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此区域</a:t>
            </a:r>
            <a:endParaRPr lang="zh-CN" altLang="en-US" dirty="0"/>
          </a:p>
        </p:txBody>
      </p:sp>
      <p:sp>
        <p:nvSpPr>
          <p:cNvPr id="24" name="椭圆 23"/>
          <p:cNvSpPr/>
          <p:nvPr/>
        </p:nvSpPr>
        <p:spPr>
          <a:xfrm>
            <a:off x="6842908" y="1630164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5992622" y="1211960"/>
            <a:ext cx="991646" cy="4182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9992" y="764704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1</a:t>
            </a:r>
            <a:r>
              <a:rPr lang="zh-CN" altLang="en-US" sz="1400" dirty="0" smtClean="0"/>
              <a:t>万元以上人员经费开支，财务分管校领导审核签字</a:t>
            </a:r>
            <a:endParaRPr lang="zh-CN" altLang="en-US" sz="1400" dirty="0"/>
          </a:p>
        </p:txBody>
      </p:sp>
      <p:sp>
        <p:nvSpPr>
          <p:cNvPr id="28" name="椭圆 27"/>
          <p:cNvSpPr/>
          <p:nvPr/>
        </p:nvSpPr>
        <p:spPr>
          <a:xfrm rot="5400000">
            <a:off x="7729735" y="2527608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7" name="直接箭头连接符 26"/>
          <p:cNvCxnSpPr>
            <a:stCxn id="28" idx="2"/>
          </p:cNvCxnSpPr>
          <p:nvPr/>
        </p:nvCxnSpPr>
        <p:spPr>
          <a:xfrm flipH="1" flipV="1">
            <a:off x="8286897" y="1630164"/>
            <a:ext cx="52250" cy="576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82841" y="438343"/>
            <a:ext cx="10081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1</a:t>
            </a:r>
            <a:r>
              <a:rPr lang="zh-CN" altLang="en-US" sz="1400" dirty="0"/>
              <a:t>万元以上人员</a:t>
            </a:r>
            <a:r>
              <a:rPr lang="zh-CN" altLang="en-US" sz="1400" dirty="0" smtClean="0"/>
              <a:t>经费开支，校长审核签字</a:t>
            </a:r>
            <a:endParaRPr lang="zh-CN" altLang="en-US" sz="1400" dirty="0"/>
          </a:p>
        </p:txBody>
      </p:sp>
      <p:sp>
        <p:nvSpPr>
          <p:cNvPr id="34" name="椭圆 33"/>
          <p:cNvSpPr/>
          <p:nvPr/>
        </p:nvSpPr>
        <p:spPr>
          <a:xfrm>
            <a:off x="6424670" y="3573016"/>
            <a:ext cx="1243674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27" name="直接箭头连接符 1026"/>
          <p:cNvCxnSpPr/>
          <p:nvPr/>
        </p:nvCxnSpPr>
        <p:spPr>
          <a:xfrm>
            <a:off x="7543865" y="4005064"/>
            <a:ext cx="412511" cy="935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/>
          <p:cNvSpPr txBox="1"/>
          <p:nvPr/>
        </p:nvSpPr>
        <p:spPr>
          <a:xfrm>
            <a:off x="7956376" y="4005064"/>
            <a:ext cx="9361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/>
              <a:t>人员经费</a:t>
            </a:r>
            <a:r>
              <a:rPr lang="zh-CN" altLang="en-US" sz="1400" dirty="0" smtClean="0"/>
              <a:t>开支（无论金额大小），财务处处长审核签字</a:t>
            </a:r>
            <a:endParaRPr lang="zh-CN" altLang="en-US" sz="1400" dirty="0"/>
          </a:p>
        </p:txBody>
      </p:sp>
      <p:sp>
        <p:nvSpPr>
          <p:cNvPr id="39" name="椭圆 38"/>
          <p:cNvSpPr/>
          <p:nvPr/>
        </p:nvSpPr>
        <p:spPr>
          <a:xfrm>
            <a:off x="2017581" y="1867691"/>
            <a:ext cx="985417" cy="41694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30" name="直接箭头连接符 1029"/>
          <p:cNvCxnSpPr/>
          <p:nvPr/>
        </p:nvCxnSpPr>
        <p:spPr>
          <a:xfrm flipH="1" flipV="1">
            <a:off x="1751986" y="1589269"/>
            <a:ext cx="254188" cy="2230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1" name="TextBox 1030"/>
          <p:cNvSpPr txBox="1"/>
          <p:nvPr/>
        </p:nvSpPr>
        <p:spPr>
          <a:xfrm>
            <a:off x="666817" y="1106944"/>
            <a:ext cx="14668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财务资产处单据初审人员审核签章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876241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istrator\Desktop\报销单据规范填写\577dedf7N43b6d4e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16"/>
            <a:ext cx="9144000" cy="7004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箭头连接符 4"/>
          <p:cNvCxnSpPr/>
          <p:nvPr/>
        </p:nvCxnSpPr>
        <p:spPr>
          <a:xfrm>
            <a:off x="7668344" y="4077072"/>
            <a:ext cx="288032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452320" y="5589240"/>
            <a:ext cx="1008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借支人本人签字确认</a:t>
            </a:r>
            <a:endParaRPr lang="zh-CN" altLang="en-US" dirty="0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2189909" y="4127087"/>
            <a:ext cx="144016" cy="13181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55576" y="5517187"/>
            <a:ext cx="2868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部门负责人审核签字，并填写开支的部门预算项目或专项经费名称</a:t>
            </a:r>
            <a:endParaRPr lang="zh-CN" altLang="en-US" sz="1400" dirty="0"/>
          </a:p>
        </p:txBody>
      </p:sp>
      <p:sp>
        <p:nvSpPr>
          <p:cNvPr id="14" name="椭圆 13"/>
          <p:cNvSpPr/>
          <p:nvPr/>
        </p:nvSpPr>
        <p:spPr>
          <a:xfrm>
            <a:off x="1166571" y="1887354"/>
            <a:ext cx="985417" cy="41694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385936" y="811109"/>
            <a:ext cx="14668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财务资产处单据初审人员审核签章</a:t>
            </a:r>
            <a:endParaRPr lang="zh-CN" altLang="en-US" sz="1400" dirty="0"/>
          </a:p>
        </p:txBody>
      </p:sp>
      <p:cxnSp>
        <p:nvCxnSpPr>
          <p:cNvPr id="16" name="直接箭头连接符 15"/>
          <p:cNvCxnSpPr/>
          <p:nvPr/>
        </p:nvCxnSpPr>
        <p:spPr>
          <a:xfrm flipH="1" flipV="1">
            <a:off x="1166571" y="1349479"/>
            <a:ext cx="450489" cy="537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椭圆 20"/>
          <p:cNvSpPr/>
          <p:nvPr/>
        </p:nvSpPr>
        <p:spPr>
          <a:xfrm>
            <a:off x="2627784" y="1725538"/>
            <a:ext cx="1119195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此区域</a:t>
            </a:r>
            <a:endParaRPr lang="zh-CN" altLang="en-US" dirty="0"/>
          </a:p>
        </p:txBody>
      </p:sp>
      <p:cxnSp>
        <p:nvCxnSpPr>
          <p:cNvPr id="22" name="直接箭头连接符 21"/>
          <p:cNvCxnSpPr/>
          <p:nvPr/>
        </p:nvCxnSpPr>
        <p:spPr>
          <a:xfrm flipH="1" flipV="1">
            <a:off x="2914604" y="1437398"/>
            <a:ext cx="143410" cy="3152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858075" y="735785"/>
            <a:ext cx="1826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1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-5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5</a:t>
            </a:r>
            <a:r>
              <a:rPr lang="zh-CN" altLang="en-US" sz="1400" dirty="0" smtClean="0"/>
              <a:t>万元）开支，部门分管校领导审核签字</a:t>
            </a:r>
            <a:endParaRPr lang="zh-CN" altLang="en-US" sz="1400" dirty="0"/>
          </a:p>
        </p:txBody>
      </p:sp>
      <p:sp>
        <p:nvSpPr>
          <p:cNvPr id="27" name="椭圆 26"/>
          <p:cNvSpPr/>
          <p:nvPr/>
        </p:nvSpPr>
        <p:spPr>
          <a:xfrm>
            <a:off x="5796136" y="1630164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4499992" y="764704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5</a:t>
            </a:r>
            <a:r>
              <a:rPr lang="zh-CN" altLang="en-US" sz="1400" dirty="0" smtClean="0"/>
              <a:t>万元</a:t>
            </a:r>
            <a:r>
              <a:rPr lang="en-US" altLang="zh-CN" sz="1400" dirty="0" smtClean="0"/>
              <a:t>-30</a:t>
            </a:r>
            <a:r>
              <a:rPr lang="zh-CN" altLang="en-US" sz="1400" dirty="0" smtClean="0"/>
              <a:t>万元（不含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万元）开支，财务分管校领导审核签字</a:t>
            </a:r>
            <a:endParaRPr lang="zh-CN" altLang="en-US" sz="1400" dirty="0"/>
          </a:p>
        </p:txBody>
      </p:sp>
      <p:cxnSp>
        <p:nvCxnSpPr>
          <p:cNvPr id="29" name="直接箭头连接符 28"/>
          <p:cNvCxnSpPr>
            <a:stCxn id="27" idx="2"/>
          </p:cNvCxnSpPr>
          <p:nvPr/>
        </p:nvCxnSpPr>
        <p:spPr>
          <a:xfrm flipH="1" flipV="1">
            <a:off x="5292080" y="1437398"/>
            <a:ext cx="504056" cy="480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椭圆 30"/>
          <p:cNvSpPr/>
          <p:nvPr/>
        </p:nvSpPr>
        <p:spPr>
          <a:xfrm>
            <a:off x="7278825" y="1630164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2" name="直接箭头连接符 31"/>
          <p:cNvCxnSpPr/>
          <p:nvPr/>
        </p:nvCxnSpPr>
        <p:spPr>
          <a:xfrm flipH="1" flipV="1">
            <a:off x="7596336" y="1241757"/>
            <a:ext cx="108012" cy="429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164288" y="179928"/>
            <a:ext cx="10081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万元以上（含</a:t>
            </a:r>
            <a:r>
              <a:rPr lang="en-US" altLang="zh-CN" sz="1400" dirty="0" smtClean="0"/>
              <a:t>30</a:t>
            </a:r>
            <a:r>
              <a:rPr lang="zh-CN" altLang="en-US" sz="1400" dirty="0" smtClean="0"/>
              <a:t>万元）开支，校长审核签字</a:t>
            </a:r>
            <a:endParaRPr lang="zh-CN" altLang="en-US" sz="1400" dirty="0"/>
          </a:p>
        </p:txBody>
      </p:sp>
      <p:sp>
        <p:nvSpPr>
          <p:cNvPr id="35" name="椭圆 34"/>
          <p:cNvSpPr/>
          <p:nvPr/>
        </p:nvSpPr>
        <p:spPr>
          <a:xfrm>
            <a:off x="3334921" y="4498123"/>
            <a:ext cx="1218823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直接箭头连接符 35"/>
          <p:cNvCxnSpPr/>
          <p:nvPr/>
        </p:nvCxnSpPr>
        <p:spPr>
          <a:xfrm>
            <a:off x="4355976" y="5074187"/>
            <a:ext cx="360040" cy="5870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649316" y="5589240"/>
            <a:ext cx="19389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转账、公务卡</a:t>
            </a:r>
            <a:r>
              <a:rPr lang="en-US" altLang="zh-CN" sz="1400" dirty="0" smtClean="0"/>
              <a:t>1</a:t>
            </a:r>
            <a:r>
              <a:rPr lang="zh-CN" altLang="en-US" sz="1400" dirty="0" smtClean="0"/>
              <a:t>万元以上（含</a:t>
            </a:r>
            <a:r>
              <a:rPr lang="en-US" altLang="zh-CN" sz="1400" dirty="0" smtClean="0"/>
              <a:t>1</a:t>
            </a:r>
            <a:r>
              <a:rPr lang="zh-CN" altLang="en-US" sz="1400" dirty="0" smtClean="0"/>
              <a:t>万元）</a:t>
            </a:r>
            <a:r>
              <a:rPr lang="zh-CN" altLang="en-US" sz="1400" dirty="0"/>
              <a:t>借</a:t>
            </a:r>
            <a:r>
              <a:rPr lang="zh-CN" altLang="en-US" sz="1400" dirty="0" smtClean="0"/>
              <a:t>支；现金</a:t>
            </a:r>
            <a:r>
              <a:rPr lang="en-US" altLang="zh-CN" sz="1400" dirty="0" smtClean="0"/>
              <a:t>500</a:t>
            </a:r>
            <a:r>
              <a:rPr lang="zh-CN" altLang="en-US" sz="1400" dirty="0" smtClean="0"/>
              <a:t>元（含</a:t>
            </a:r>
            <a:r>
              <a:rPr lang="en-US" altLang="zh-CN" sz="1400" dirty="0" smtClean="0"/>
              <a:t>500</a:t>
            </a:r>
            <a:r>
              <a:rPr lang="zh-CN" altLang="en-US" sz="1400" dirty="0" smtClean="0"/>
              <a:t>元）以上借支，财务处处长审核签字</a:t>
            </a:r>
            <a:endParaRPr lang="zh-CN" alt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201351" y="103657"/>
            <a:ext cx="4852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借支</a:t>
            </a:r>
            <a:r>
              <a:rPr lang="zh-CN" altLang="en-US" sz="2400" dirty="0" smtClean="0"/>
              <a:t>单填写规范及签字区域划分：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862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1329</Words>
  <Application>Microsoft Office PowerPoint</Application>
  <PresentationFormat>全屏显示(4:3)</PresentationFormat>
  <Paragraphs>94</Paragraphs>
  <Slides>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37</cp:revision>
  <cp:lastPrinted>2017-10-13T03:07:55Z</cp:lastPrinted>
  <dcterms:created xsi:type="dcterms:W3CDTF">2017-10-10T02:11:53Z</dcterms:created>
  <dcterms:modified xsi:type="dcterms:W3CDTF">2017-10-18T00:44:17Z</dcterms:modified>
</cp:coreProperties>
</file>